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4" r:id="rId3"/>
    <p:sldId id="266" r:id="rId4"/>
    <p:sldId id="257" r:id="rId5"/>
    <p:sldId id="258" r:id="rId6"/>
    <p:sldId id="262" r:id="rId7"/>
    <p:sldId id="259" r:id="rId8"/>
    <p:sldId id="256" r:id="rId9"/>
    <p:sldId id="268" r:id="rId10"/>
    <p:sldId id="260" r:id="rId11"/>
    <p:sldId id="263" r:id="rId12"/>
    <p:sldId id="261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D766-91E6-4A01-9874-A5EB5D8B989D}" type="datetimeFigureOut">
              <a:rPr lang="ru-RU" smtClean="0"/>
              <a:pPr/>
              <a:t>03.04.2014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BC0-E872-4F27-B640-38FC8DE96B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D766-91E6-4A01-9874-A5EB5D8B989D}" type="datetimeFigureOut">
              <a:rPr lang="ru-RU" smtClean="0"/>
              <a:pPr/>
              <a:t>03.04.2014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BC0-E872-4F27-B640-38FC8DE96B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D766-91E6-4A01-9874-A5EB5D8B989D}" type="datetimeFigureOut">
              <a:rPr lang="ru-RU" smtClean="0"/>
              <a:pPr/>
              <a:t>03.04.2014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BC0-E872-4F27-B640-38FC8DE96B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D766-91E6-4A01-9874-A5EB5D8B989D}" type="datetimeFigureOut">
              <a:rPr lang="ru-RU" smtClean="0"/>
              <a:pPr/>
              <a:t>03.04.2014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BC0-E872-4F27-B640-38FC8DE96B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D766-91E6-4A01-9874-A5EB5D8B989D}" type="datetimeFigureOut">
              <a:rPr lang="ru-RU" smtClean="0"/>
              <a:pPr/>
              <a:t>03.04.2014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BC0-E872-4F27-B640-38FC8DE96B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D766-91E6-4A01-9874-A5EB5D8B989D}" type="datetimeFigureOut">
              <a:rPr lang="ru-RU" smtClean="0"/>
              <a:pPr/>
              <a:t>03.04.2014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BC0-E872-4F27-B640-38FC8DE96B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D766-91E6-4A01-9874-A5EB5D8B989D}" type="datetimeFigureOut">
              <a:rPr lang="ru-RU" smtClean="0"/>
              <a:pPr/>
              <a:t>03.04.2014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BC0-E872-4F27-B640-38FC8DE96B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D766-91E6-4A01-9874-A5EB5D8B989D}" type="datetimeFigureOut">
              <a:rPr lang="ru-RU" smtClean="0"/>
              <a:pPr/>
              <a:t>03.04.2014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BC0-E872-4F27-B640-38FC8DE96B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D766-91E6-4A01-9874-A5EB5D8B989D}" type="datetimeFigureOut">
              <a:rPr lang="ru-RU" smtClean="0"/>
              <a:pPr/>
              <a:t>03.04.2014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BC0-E872-4F27-B640-38FC8DE96B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D766-91E6-4A01-9874-A5EB5D8B989D}" type="datetimeFigureOut">
              <a:rPr lang="ru-RU" smtClean="0"/>
              <a:pPr/>
              <a:t>03.04.2014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BC0-E872-4F27-B640-38FC8DE96B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D766-91E6-4A01-9874-A5EB5D8B989D}" type="datetimeFigureOut">
              <a:rPr lang="ru-RU" smtClean="0"/>
              <a:pPr/>
              <a:t>03.04.2014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6ABBC0-E872-4F27-B640-38FC8DE96B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9FD766-91E6-4A01-9874-A5EB5D8B989D}" type="datetimeFigureOut">
              <a:rPr lang="ru-RU" smtClean="0"/>
              <a:pPr/>
              <a:t>03.04.2014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6ABBC0-E872-4F27-B640-38FC8DE96B2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7963527" cy="3139321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Невозможно изучить </a:t>
            </a:r>
          </a:p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новое без повторения</a:t>
            </a:r>
          </a:p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уже изученного.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817279">
            <a:off x="420773" y="4056724"/>
            <a:ext cx="1790875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графики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5373216"/>
            <a:ext cx="1856983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функции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196006">
            <a:off x="3250377" y="3885006"/>
            <a:ext cx="169225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степени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9127628">
            <a:off x="6225592" y="4283414"/>
            <a:ext cx="2157963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уравнения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563252">
            <a:off x="4826774" y="5262173"/>
            <a:ext cx="1335237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корни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357158" y="0"/>
            <a:ext cx="8501122" cy="2900354"/>
            <a:chOff x="214314" y="71438"/>
            <a:chExt cx="8501122" cy="2900354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214314" y="71438"/>
              <a:ext cx="8501122" cy="2862322"/>
              <a:chOff x="-158281" y="71438"/>
              <a:chExt cx="9419843" cy="2862322"/>
            </a:xfrm>
          </p:grpSpPr>
          <p:grpSp>
            <p:nvGrpSpPr>
              <p:cNvPr id="10" name="Группа 9"/>
              <p:cNvGrpSpPr/>
              <p:nvPr/>
            </p:nvGrpSpPr>
            <p:grpSpPr>
              <a:xfrm>
                <a:off x="-158281" y="71438"/>
                <a:ext cx="9419843" cy="2862322"/>
                <a:chOff x="-158281" y="71438"/>
                <a:chExt cx="9419843" cy="2862322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-158281" y="71438"/>
                  <a:ext cx="9419843" cy="2862322"/>
                </a:xfrm>
                <a:prstGeom prst="rect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3600" dirty="0" smtClean="0">
                      <a:latin typeface="Times New Roman" pitchFamily="18" charset="0"/>
                      <a:cs typeface="Times New Roman" pitchFamily="18" charset="0"/>
                    </a:rPr>
                    <a:t>Для  корней показательных уравнений</a:t>
                  </a:r>
                </a:p>
                <a:p>
                  <a:pPr algn="ctr"/>
                  <a:r>
                    <a:rPr lang="en-US" sz="3600" dirty="0" smtClean="0">
                      <a:latin typeface="Times New Roman" pitchFamily="18" charset="0"/>
                      <a:cs typeface="Times New Roman" pitchFamily="18" charset="0"/>
                    </a:rPr>
                    <a:t>  </a:t>
                  </a:r>
                  <a:endParaRPr lang="ru-RU" sz="3600" dirty="0" smtClean="0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/>
                  <a:r>
                    <a:rPr lang="ru-RU" sz="3600" dirty="0" smtClean="0">
                      <a:latin typeface="Times New Roman" pitchFamily="18" charset="0"/>
                      <a:cs typeface="Times New Roman" pitchFamily="18" charset="0"/>
                    </a:rPr>
                    <a:t>используют</a:t>
                  </a:r>
                  <a:r>
                    <a:rPr lang="en-US" sz="3600" dirty="0" smtClean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ru-RU" sz="3600" dirty="0" smtClean="0">
                      <a:latin typeface="Times New Roman" pitchFamily="18" charset="0"/>
                      <a:cs typeface="Times New Roman" pitchFamily="18" charset="0"/>
                    </a:rPr>
                    <a:t>запись                    ,   </a:t>
                  </a:r>
                </a:p>
                <a:p>
                  <a:r>
                    <a:rPr lang="ru-RU" sz="2800" dirty="0" smtClean="0">
                      <a:latin typeface="Times New Roman" pitchFamily="18" charset="0"/>
                      <a:cs typeface="Times New Roman" pitchFamily="18" charset="0"/>
                    </a:rPr>
                    <a:t>             </a:t>
                  </a:r>
                  <a:r>
                    <a:rPr lang="ru-RU" sz="3600" dirty="0" smtClean="0">
                      <a:latin typeface="Times New Roman" pitchFamily="18" charset="0"/>
                      <a:cs typeface="Times New Roman" pitchFamily="18" charset="0"/>
                    </a:rPr>
                    <a:t>где               - логарифм числа </a:t>
                  </a:r>
                  <a:r>
                    <a:rPr lang="en-US" sz="3600" b="1" i="1" dirty="0" smtClean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b</a:t>
                  </a:r>
                  <a:endParaRPr lang="ru-RU" sz="36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r>
                    <a:rPr lang="ru-RU" sz="3600" dirty="0" smtClean="0">
                      <a:latin typeface="Times New Roman" pitchFamily="18" charset="0"/>
                      <a:cs typeface="Times New Roman" pitchFamily="18" charset="0"/>
                    </a:rPr>
                    <a:t>                     по основанию </a:t>
                  </a:r>
                  <a:r>
                    <a:rPr lang="en-US" sz="3600" dirty="0" smtClean="0">
                      <a:latin typeface="Times New Roman" pitchFamily="18" charset="0"/>
                      <a:cs typeface="Times New Roman" pitchFamily="18" charset="0"/>
                    </a:rPr>
                    <a:t>  </a:t>
                  </a:r>
                  <a:r>
                    <a:rPr lang="ru-RU" sz="3600" dirty="0" smtClean="0">
                      <a:latin typeface="Times New Roman" pitchFamily="18" charset="0"/>
                      <a:cs typeface="Times New Roman" pitchFamily="18" charset="0"/>
                    </a:rPr>
                    <a:t> .</a:t>
                  </a:r>
                  <a:endParaRPr lang="ru-RU" sz="36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17411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641320" y="571480"/>
                  <a:ext cx="1514475" cy="685800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7413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382803" y="1214422"/>
                <a:ext cx="2333625" cy="685800"/>
              </a:xfrm>
              <a:prstGeom prst="rect">
                <a:avLst/>
              </a:prstGeom>
              <a:noFill/>
            </p:spPr>
          </p:pic>
        </p:grpSp>
        <p:pic>
          <p:nvPicPr>
            <p:cNvPr id="17415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2164" y="2285992"/>
              <a:ext cx="314325" cy="685800"/>
            </a:xfrm>
            <a:prstGeom prst="rect">
              <a:avLst/>
            </a:prstGeom>
            <a:noFill/>
          </p:spPr>
        </p:pic>
      </p:grp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7421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1643050"/>
            <a:ext cx="1381125" cy="685800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pSp>
        <p:nvGrpSpPr>
          <p:cNvPr id="34" name="Группа 33"/>
          <p:cNvGrpSpPr/>
          <p:nvPr/>
        </p:nvGrpSpPr>
        <p:grpSpPr>
          <a:xfrm>
            <a:off x="1357290" y="3000372"/>
            <a:ext cx="6715172" cy="1323439"/>
            <a:chOff x="154244" y="3214687"/>
            <a:chExt cx="6357982" cy="1225881"/>
          </a:xfrm>
        </p:grpSpPr>
        <p:sp>
          <p:nvSpPr>
            <p:cNvPr id="29" name="TextBox 28"/>
            <p:cNvSpPr txBox="1"/>
            <p:nvPr/>
          </p:nvSpPr>
          <p:spPr>
            <a:xfrm>
              <a:off x="154244" y="3214687"/>
              <a:ext cx="6357982" cy="12258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Times New Roman" pitchFamily="18" charset="0"/>
                  <a:cs typeface="Times New Roman" pitchFamily="18" charset="0"/>
                </a:rPr>
                <a:t>Примеры:</a:t>
              </a:r>
            </a:p>
            <a:p>
              <a:pPr marL="742950" indent="-742950"/>
              <a:r>
                <a:rPr lang="en-US" sz="4000" b="1" dirty="0" smtClean="0">
                  <a:latin typeface="Times New Roman" pitchFamily="18" charset="0"/>
                  <a:cs typeface="Times New Roman" pitchFamily="18" charset="0"/>
                </a:rPr>
                <a:t>1)</a:t>
              </a:r>
              <a:r>
                <a:rPr lang="ru-RU" sz="40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40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4000" b="1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US" sz="4000" b="1" dirty="0" smtClean="0"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ru-RU" sz="40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r>
                <a:rPr lang="en-US" sz="4000" b="1" dirty="0" smtClean="0">
                  <a:latin typeface="Times New Roman" pitchFamily="18" charset="0"/>
                  <a:cs typeface="Times New Roman" pitchFamily="18" charset="0"/>
                </a:rPr>
                <a:t>          , x = log₃ </a:t>
              </a:r>
              <a:r>
                <a:rPr lang="ru-RU" sz="40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en-US" sz="40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79914" y="3678418"/>
              <a:ext cx="369113" cy="54166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28728" y="4357694"/>
            <a:ext cx="5715040" cy="850762"/>
            <a:chOff x="1500166" y="480216"/>
            <a:chExt cx="5715040" cy="1559908"/>
          </a:xfrm>
        </p:grpSpPr>
        <p:sp>
          <p:nvSpPr>
            <p:cNvPr id="25" name="TextBox 24"/>
            <p:cNvSpPr txBox="1"/>
            <p:nvPr/>
          </p:nvSpPr>
          <p:spPr>
            <a:xfrm>
              <a:off x="1500166" y="742185"/>
              <a:ext cx="5715040" cy="129793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latin typeface="Times New Roman" pitchFamily="18" charset="0"/>
                  <a:cs typeface="Times New Roman" pitchFamily="18" charset="0"/>
                </a:rPr>
                <a:t>2)</a:t>
              </a:r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40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   </a:t>
              </a:r>
              <a:r>
                <a:rPr lang="en-US" sz="4000" b="1" dirty="0" smtClean="0">
                  <a:latin typeface="Times New Roman" pitchFamily="18" charset="0"/>
                  <a:cs typeface="Times New Roman" pitchFamily="18" charset="0"/>
                </a:rPr>
                <a:t>= 9        , x = log₄9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285984" y="480216"/>
              <a:ext cx="384663" cy="9593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1357290" y="5143512"/>
            <a:ext cx="6490879" cy="1466315"/>
            <a:chOff x="-2143172" y="4429132"/>
            <a:chExt cx="6053991" cy="1466315"/>
          </a:xfrm>
        </p:grpSpPr>
        <p:sp>
          <p:nvSpPr>
            <p:cNvPr id="28" name="TextBox 27"/>
            <p:cNvSpPr txBox="1"/>
            <p:nvPr/>
          </p:nvSpPr>
          <p:spPr>
            <a:xfrm>
              <a:off x="-2143172" y="4572008"/>
              <a:ext cx="6053991" cy="132343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742950" indent="-742950"/>
              <a:r>
                <a:rPr lang="en-US" sz="4000" b="1" dirty="0" smtClean="0">
                  <a:latin typeface="Times New Roman" pitchFamily="18" charset="0"/>
                  <a:cs typeface="Times New Roman" pitchFamily="18" charset="0"/>
                </a:rPr>
                <a:t>3) 0,7   = 0,49  </a:t>
              </a:r>
              <a:r>
                <a:rPr lang="ru-RU" sz="40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4000" b="1" dirty="0" smtClean="0">
                  <a:latin typeface="Times New Roman" pitchFamily="18" charset="0"/>
                  <a:cs typeface="Times New Roman" pitchFamily="18" charset="0"/>
                </a:rPr>
                <a:t>x = log</a:t>
              </a:r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₀‚₇0,49</a:t>
              </a:r>
            </a:p>
            <a:p>
              <a:pPr marL="742950" indent="-742950"/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          </a:t>
              </a:r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    </a:t>
              </a:r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                </a:t>
              </a:r>
              <a:r>
                <a:rPr lang="en-US" sz="4000" b="1" dirty="0" smtClean="0">
                  <a:latin typeface="Times New Roman" pitchFamily="18" charset="0"/>
                  <a:cs typeface="Times New Roman" pitchFamily="18" charset="0"/>
                </a:rPr>
                <a:t>x = 2</a:t>
              </a:r>
              <a:endParaRPr lang="ru-RU" sz="40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-1010468" y="4429132"/>
              <a:ext cx="3875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4282" y="214290"/>
            <a:ext cx="8952323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получили новую 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математическую</a:t>
            </a:r>
          </a:p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модель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логарифм числа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64016" y="1945147"/>
            <a:ext cx="8572560" cy="4524315"/>
            <a:chOff x="285720" y="1928802"/>
            <a:chExt cx="8572560" cy="452431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285720" y="1928802"/>
              <a:ext cx="8572560" cy="4524315"/>
              <a:chOff x="142844" y="1357298"/>
              <a:chExt cx="8786842" cy="4524315"/>
            </a:xfrm>
            <a:solidFill>
              <a:schemeClr val="tx1"/>
            </a:solidFill>
          </p:grpSpPr>
          <p:sp>
            <p:nvSpPr>
              <p:cNvPr id="2" name="Прямоугольник 1"/>
              <p:cNvSpPr/>
              <p:nvPr/>
            </p:nvSpPr>
            <p:spPr>
              <a:xfrm>
                <a:off x="142844" y="1357298"/>
                <a:ext cx="8786842" cy="4524315"/>
              </a:xfrm>
              <a:prstGeom prst="rect">
                <a:avLst/>
              </a:prstGeom>
              <a:grpFill/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ru-RU" sz="3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Логарифмом</a:t>
                </a:r>
                <a:r>
                  <a:rPr lang="ru-RU" sz="3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числа </a:t>
                </a:r>
                <a:r>
                  <a:rPr lang="en-US" sz="3600" b="1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ru-RU" sz="3600" b="1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3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по основанию  </a:t>
                </a:r>
                <a:r>
                  <a:rPr lang="en-US" sz="3600" b="1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называется такой </a:t>
                </a:r>
                <a:r>
                  <a:rPr lang="ru-RU" sz="3600" b="1" u="sng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показатель степени</a:t>
                </a:r>
                <a:r>
                  <a:rPr lang="en-US" sz="3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3600" b="1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ru-RU" sz="36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3600" b="1" u="sng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в который надо возвести  </a:t>
                </a:r>
                <a:r>
                  <a:rPr lang="en-US" sz="3600" b="1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, чтобы </a:t>
                </a:r>
              </a:p>
              <a:p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получить</a:t>
                </a:r>
                <a:r>
                  <a:rPr lang="en-US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3600" b="1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, т.е. </a:t>
                </a:r>
              </a:p>
              <a:p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       </a:t>
                </a:r>
                <a:r>
                  <a:rPr lang="en-US" sz="3600" b="1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log   b = k</a:t>
                </a:r>
                <a:r>
                  <a:rPr lang="en-US" sz="3600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,  </a:t>
                </a:r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     .</a:t>
                </a:r>
                <a:endParaRPr lang="ru-RU" sz="36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36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Примеры:  </a:t>
                </a:r>
                <a:r>
                  <a:rPr lang="en-US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log</a:t>
                </a:r>
                <a:r>
                  <a:rPr lang="en-US" sz="3600" dirty="0" smtClean="0">
                    <a:solidFill>
                      <a:schemeClr val="bg1"/>
                    </a:solidFill>
                    <a:latin typeface="Adobe Caslon Pro"/>
                    <a:cs typeface="Times New Roman" pitchFamily="18" charset="0"/>
                  </a:rPr>
                  <a:t>₂</a:t>
                </a:r>
                <a:r>
                  <a:rPr lang="en-US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16 = 4</a:t>
                </a:r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, т.к. 2⁴ = 16.</a:t>
                </a:r>
                <a:endParaRPr lang="en-US" sz="36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           </a:t>
                </a:r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</a:t>
                </a:r>
                <a:r>
                  <a:rPr lang="en-US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log</a:t>
                </a:r>
                <a:r>
                  <a:rPr lang="en-US" sz="3600" dirty="0" smtClean="0">
                    <a:solidFill>
                      <a:schemeClr val="bg1"/>
                    </a:solidFill>
                    <a:latin typeface="Adobe Caslon Pro"/>
                    <a:cs typeface="Times New Roman" pitchFamily="18" charset="0"/>
                  </a:rPr>
                  <a:t>₀</a:t>
                </a:r>
                <a:r>
                  <a:rPr lang="en-US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‚₃0,09 </a:t>
                </a:r>
                <a:r>
                  <a:rPr lang="en-US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т.к. </a:t>
                </a:r>
                <a:r>
                  <a:rPr lang="ru-RU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0,3² = 0,09</a:t>
                </a:r>
                <a:r>
                  <a:rPr lang="en-US" sz="3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endParaRPr lang="ru-RU" sz="36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8" name="Picture 9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66331" y="3786190"/>
                <a:ext cx="276795" cy="557441"/>
              </a:xfrm>
              <a:prstGeom prst="rect">
                <a:avLst/>
              </a:prstGeom>
              <a:grpFill/>
            </p:spPr>
          </p:pic>
        </p:grpSp>
        <p:pic>
          <p:nvPicPr>
            <p:cNvPr id="16385" name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29058" y="4143380"/>
              <a:ext cx="1381125" cy="6477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142852"/>
            <a:ext cx="2601994" cy="769441"/>
          </a:xfrm>
          <a:prstGeom prst="rect">
            <a:avLst/>
          </a:prstGeom>
          <a:solidFill>
            <a:schemeClr val="tx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Примеры: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071546"/>
            <a:ext cx="293381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 log</a:t>
            </a:r>
            <a:r>
              <a:rPr lang="en-US" sz="4800" i="1" dirty="0" smtClean="0">
                <a:latin typeface="Adobe Caslon Pro"/>
                <a:cs typeface="Times New Roman" pitchFamily="18" charset="0"/>
              </a:rPr>
              <a:t>₂ 4 =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2214554"/>
            <a:ext cx="356379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2) log</a:t>
            </a:r>
            <a:r>
              <a:rPr lang="en-US" sz="4800" i="1" dirty="0" smtClean="0">
                <a:latin typeface="Adobe Caslon Pro"/>
                <a:cs typeface="Times New Roman" pitchFamily="18" charset="0"/>
              </a:rPr>
              <a:t>₂ 1/2 =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785786" y="3286125"/>
            <a:ext cx="3448380" cy="831000"/>
            <a:chOff x="714348" y="2012251"/>
            <a:chExt cx="3448380" cy="641548"/>
          </a:xfrm>
        </p:grpSpPr>
        <p:sp>
          <p:nvSpPr>
            <p:cNvPr id="5" name="TextBox 4"/>
            <p:cNvSpPr txBox="1"/>
            <p:nvPr/>
          </p:nvSpPr>
          <p:spPr>
            <a:xfrm>
              <a:off x="714348" y="2012253"/>
              <a:ext cx="3448380" cy="64154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4800" i="1" dirty="0" smtClean="0">
                  <a:latin typeface="Times New Roman" pitchFamily="18" charset="0"/>
                  <a:cs typeface="Times New Roman" pitchFamily="18" charset="0"/>
                </a:rPr>
                <a:t>3) log</a:t>
              </a:r>
              <a:r>
                <a:rPr lang="en-US" sz="4800" i="1" dirty="0" smtClean="0">
                  <a:latin typeface="Adobe Caslon Pro"/>
                  <a:cs typeface="Times New Roman" pitchFamily="18" charset="0"/>
                </a:rPr>
                <a:t>₂       </a:t>
              </a:r>
              <a:r>
                <a:rPr lang="en-US" sz="4800" dirty="0" smtClean="0">
                  <a:latin typeface="Adobe Caslon Pro"/>
                  <a:cs typeface="Times New Roman" pitchFamily="18" charset="0"/>
                </a:rPr>
                <a:t>=</a:t>
              </a:r>
              <a:endParaRPr lang="ru-RU" sz="48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43174" y="2012251"/>
              <a:ext cx="623888" cy="55151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</p:grpSp>
      <p:sp>
        <p:nvSpPr>
          <p:cNvPr id="9" name="TextBox 8"/>
          <p:cNvSpPr txBox="1"/>
          <p:nvPr/>
        </p:nvSpPr>
        <p:spPr>
          <a:xfrm>
            <a:off x="785786" y="4357694"/>
            <a:ext cx="293381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4) log</a:t>
            </a:r>
            <a:r>
              <a:rPr lang="en-US" sz="4800" i="1" dirty="0" smtClean="0">
                <a:latin typeface="Adobe Caslon Pro"/>
                <a:cs typeface="Times New Roman" pitchFamily="18" charset="0"/>
              </a:rPr>
              <a:t>₂ 9 </a:t>
            </a:r>
            <a:r>
              <a:rPr lang="en-US" sz="4800" dirty="0" smtClean="0">
                <a:latin typeface="Adobe Caslon Pro"/>
                <a:cs typeface="Times New Roman" pitchFamily="18" charset="0"/>
              </a:rPr>
              <a:t>=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124" y="1071546"/>
            <a:ext cx="466794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0562" y="2214554"/>
            <a:ext cx="654346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-1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57686" y="3286124"/>
            <a:ext cx="889987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0,5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00562" y="4429132"/>
            <a:ext cx="415498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910" y="5286388"/>
            <a:ext cx="8143932" cy="1323439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логарифма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–              действительное число.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72132" y="1214422"/>
            <a:ext cx="2352503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натуральное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86446" y="2285992"/>
            <a:ext cx="1185133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целое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72132" y="3357562"/>
            <a:ext cx="2628220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рациональное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00694" y="4429132"/>
            <a:ext cx="3053015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иррациональное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0"/>
            <a:ext cx="5169237" cy="1200329"/>
          </a:xfrm>
          <a:prstGeom prst="rect">
            <a:avLst/>
          </a:prstGeom>
          <a:solidFill>
            <a:schemeClr val="tx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Рассмотрим некоторые </a:t>
            </a:r>
            <a:endParaRPr lang="en-US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свойства логарифма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251520" y="4293096"/>
            <a:ext cx="8652185" cy="2123658"/>
            <a:chOff x="37206" y="2860977"/>
            <a:chExt cx="8652185" cy="2166956"/>
          </a:xfrm>
        </p:grpSpPr>
        <p:sp>
          <p:nvSpPr>
            <p:cNvPr id="19" name="TextBox 18"/>
            <p:cNvSpPr txBox="1"/>
            <p:nvPr/>
          </p:nvSpPr>
          <p:spPr>
            <a:xfrm>
              <a:off x="37206" y="2860977"/>
              <a:ext cx="8652185" cy="216695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en-US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48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US" sz="48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) a       = b</a:t>
              </a:r>
              <a:r>
                <a:rPr lang="ru-RU" sz="48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36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основное логарифмическое</a:t>
              </a:r>
            </a:p>
            <a:p>
              <a:r>
                <a:rPr lang="ru-RU" sz="36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                          тождество</a:t>
              </a:r>
              <a:endPara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17326" y="3448786"/>
              <a:ext cx="1002197" cy="53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log  b</a:t>
              </a:r>
              <a:endPara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49374" y="3595738"/>
              <a:ext cx="360040" cy="53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11560" y="1340768"/>
            <a:ext cx="342593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en-US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og</a:t>
            </a:r>
            <a:r>
              <a:rPr lang="en-US" sz="5400" b="1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5400" b="1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= 1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27984" y="1340768"/>
            <a:ext cx="342593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og</a:t>
            </a:r>
            <a:r>
              <a:rPr lang="en-US" sz="5400" b="1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5400" b="1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7544" y="2420888"/>
            <a:ext cx="7446269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)Если </a:t>
            </a:r>
            <a:r>
              <a:rPr lang="en-US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5400" b="1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5400" b="1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 =k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5400" b="1" i="1" baseline="30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5400" b="1" i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b,</a:t>
            </a:r>
          </a:p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то </a:t>
            </a:r>
            <a:r>
              <a:rPr lang="en-US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5400" b="1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5400" b="1" i="1" baseline="30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k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643253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Далее: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1.Обучающая самостоятельная работа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карточкам (приложение).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2.Работа по задачнику: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п.41, № 3-9 (а, б); 11-17(а, б)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3.Домашнее задание: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п.41, № 3-9 (в, г); 11-15(в)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Группа 65"/>
          <p:cNvGrpSpPr/>
          <p:nvPr/>
        </p:nvGrpSpPr>
        <p:grpSpPr>
          <a:xfrm>
            <a:off x="5929323" y="642918"/>
            <a:ext cx="2988319" cy="656213"/>
            <a:chOff x="3961257" y="236738"/>
            <a:chExt cx="2314797" cy="656213"/>
          </a:xfrm>
        </p:grpSpPr>
        <p:sp>
          <p:nvSpPr>
            <p:cNvPr id="64" name="TextBox 63"/>
            <p:cNvSpPr txBox="1"/>
            <p:nvPr/>
          </p:nvSpPr>
          <p:spPr>
            <a:xfrm>
              <a:off x="3961257" y="308176"/>
              <a:ext cx="2314797" cy="58477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ru-RU" sz="32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в)</a:t>
              </a:r>
              <a:r>
                <a:rPr lang="en-US" sz="32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y = a  , 0&lt;x&lt;1</a:t>
              </a:r>
              <a:endParaRPr lang="ru-RU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957322" y="236738"/>
              <a:ext cx="2696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357158" y="714356"/>
            <a:ext cx="2281394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32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kx+m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928926" y="714356"/>
            <a:ext cx="2890535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 = ax²+bx+c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8596" y="1357298"/>
            <a:ext cx="1927131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 = k/x 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2" name="Группа 71"/>
          <p:cNvGrpSpPr/>
          <p:nvPr/>
        </p:nvGrpSpPr>
        <p:grpSpPr>
          <a:xfrm>
            <a:off x="3286116" y="1285860"/>
            <a:ext cx="2536272" cy="656213"/>
            <a:chOff x="3071802" y="1000108"/>
            <a:chExt cx="2536272" cy="656213"/>
          </a:xfrm>
        </p:grpSpPr>
        <p:sp>
          <p:nvSpPr>
            <p:cNvPr id="68" name="TextBox 67"/>
            <p:cNvSpPr txBox="1"/>
            <p:nvPr/>
          </p:nvSpPr>
          <p:spPr>
            <a:xfrm>
              <a:off x="3071802" y="1071546"/>
              <a:ext cx="2536272" cy="58477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ru-RU" sz="3200" b="1" i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д) </a:t>
              </a:r>
              <a:r>
                <a:rPr lang="en-US" sz="3200" b="1" i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y = a  , a&gt;1</a:t>
              </a:r>
              <a:endParaRPr lang="ru-RU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357686" y="1000108"/>
              <a:ext cx="34817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6572264" y="1357298"/>
            <a:ext cx="1661032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е) </a:t>
            </a:r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 = a 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143108" y="0"/>
            <a:ext cx="484119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Установите соответствие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1" name="Группа 80"/>
          <p:cNvGrpSpPr/>
          <p:nvPr/>
        </p:nvGrpSpPr>
        <p:grpSpPr>
          <a:xfrm>
            <a:off x="142844" y="2000240"/>
            <a:ext cx="8790697" cy="4597094"/>
            <a:chOff x="142844" y="2000240"/>
            <a:chExt cx="8790697" cy="4597094"/>
          </a:xfrm>
        </p:grpSpPr>
        <p:grpSp>
          <p:nvGrpSpPr>
            <p:cNvPr id="80" name="Группа 79"/>
            <p:cNvGrpSpPr/>
            <p:nvPr/>
          </p:nvGrpSpPr>
          <p:grpSpPr>
            <a:xfrm>
              <a:off x="142844" y="2000240"/>
              <a:ext cx="8790697" cy="4597094"/>
              <a:chOff x="142844" y="2025471"/>
              <a:chExt cx="8790697" cy="4597094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195587" y="2025471"/>
                <a:ext cx="2857520" cy="2214578"/>
              </a:xfrm>
              <a:prstGeom prst="rect">
                <a:avLst/>
              </a:prstGeom>
              <a:solidFill>
                <a:schemeClr val="tx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grpSp>
            <p:nvGrpSpPr>
              <p:cNvPr id="74" name="Группа 73"/>
              <p:cNvGrpSpPr/>
              <p:nvPr/>
            </p:nvGrpSpPr>
            <p:grpSpPr>
              <a:xfrm>
                <a:off x="214282" y="2071678"/>
                <a:ext cx="2678376" cy="2030568"/>
                <a:chOff x="214282" y="2071678"/>
                <a:chExt cx="2678376" cy="2030568"/>
              </a:xfrm>
            </p:grpSpPr>
            <p:sp>
              <p:nvSpPr>
                <p:cNvPr id="13" name="Полилиния 12"/>
                <p:cNvSpPr/>
                <p:nvPr/>
              </p:nvSpPr>
              <p:spPr>
                <a:xfrm>
                  <a:off x="1000100" y="2500306"/>
                  <a:ext cx="1187532" cy="1187532"/>
                </a:xfrm>
                <a:custGeom>
                  <a:avLst/>
                  <a:gdLst>
                    <a:gd name="connsiteX0" fmla="*/ 1187532 w 1187532"/>
                    <a:gd name="connsiteY0" fmla="*/ 0 h 1187532"/>
                    <a:gd name="connsiteX1" fmla="*/ 617516 w 1187532"/>
                    <a:gd name="connsiteY1" fmla="*/ 926275 h 1187532"/>
                    <a:gd name="connsiteX2" fmla="*/ 0 w 1187532"/>
                    <a:gd name="connsiteY2" fmla="*/ 1187532 h 1187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87532" h="1187532">
                      <a:moveTo>
                        <a:pt x="1187532" y="0"/>
                      </a:moveTo>
                      <a:cubicBezTo>
                        <a:pt x="1001485" y="364176"/>
                        <a:pt x="815438" y="728353"/>
                        <a:pt x="617516" y="926275"/>
                      </a:cubicBezTo>
                      <a:cubicBezTo>
                        <a:pt x="419594" y="1124197"/>
                        <a:pt x="209797" y="1155864"/>
                        <a:pt x="0" y="1187532"/>
                      </a:cubicBezTo>
                    </a:path>
                  </a:pathLst>
                </a:cu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grpSp>
              <p:nvGrpSpPr>
                <p:cNvPr id="17" name="Группа 16"/>
                <p:cNvGrpSpPr/>
                <p:nvPr/>
              </p:nvGrpSpPr>
              <p:grpSpPr>
                <a:xfrm>
                  <a:off x="500034" y="2285992"/>
                  <a:ext cx="2392624" cy="1816254"/>
                  <a:chOff x="500034" y="1500174"/>
                  <a:chExt cx="2392624" cy="1816254"/>
                </a:xfrm>
              </p:grpSpPr>
              <p:cxnSp>
                <p:nvCxnSpPr>
                  <p:cNvPr id="9" name="Прямая со стрелкой 8"/>
                  <p:cNvCxnSpPr/>
                  <p:nvPr/>
                </p:nvCxnSpPr>
                <p:spPr>
                  <a:xfrm>
                    <a:off x="500034" y="3000372"/>
                    <a:ext cx="2357454" cy="1588"/>
                  </a:xfrm>
                  <a:prstGeom prst="straightConnector1">
                    <a:avLst/>
                  </a:prstGeom>
                  <a:ln w="28575">
                    <a:solidFill>
                      <a:schemeClr val="bg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Прямая со стрелкой 9"/>
                  <p:cNvCxnSpPr/>
                  <p:nvPr/>
                </p:nvCxnSpPr>
                <p:spPr>
                  <a:xfrm rot="5400000" flipH="1" flipV="1">
                    <a:off x="805289" y="2458378"/>
                    <a:ext cx="1714512" cy="1588"/>
                  </a:xfrm>
                  <a:prstGeom prst="straightConnector1">
                    <a:avLst/>
                  </a:prstGeom>
                  <a:ln w="28575">
                    <a:solidFill>
                      <a:schemeClr val="bg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2571736" y="2571744"/>
                    <a:ext cx="32092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000" b="1" dirty="0" err="1" smtClean="0">
                        <a:solidFill>
                          <a:schemeClr val="bg1"/>
                        </a:solidFill>
                      </a:rPr>
                      <a:t>х</a:t>
                    </a:r>
                    <a:endParaRPr lang="ru-RU" sz="20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1285852" y="1500174"/>
                    <a:ext cx="31611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000" b="1" dirty="0" smtClean="0">
                        <a:solidFill>
                          <a:schemeClr val="bg1"/>
                        </a:solidFill>
                      </a:rPr>
                      <a:t>у</a:t>
                    </a:r>
                    <a:endParaRPr lang="ru-RU" sz="20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53" name="TextBox 52"/>
                <p:cNvSpPr txBox="1"/>
                <p:nvPr/>
              </p:nvSpPr>
              <p:spPr>
                <a:xfrm>
                  <a:off x="1643042" y="3214686"/>
                  <a:ext cx="29687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solidFill>
                        <a:schemeClr val="bg1"/>
                      </a:solidFill>
                    </a:rPr>
                    <a:t>1</a:t>
                  </a:r>
                  <a:endParaRPr lang="ru-RU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214282" y="2071678"/>
                  <a:ext cx="41549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solidFill>
                        <a:schemeClr val="bg1"/>
                      </a:solidFill>
                    </a:rPr>
                    <a:t>1)</a:t>
                  </a:r>
                  <a:endParaRPr lang="ru-RU" sz="2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9" name="Группа 78"/>
              <p:cNvGrpSpPr/>
              <p:nvPr/>
            </p:nvGrpSpPr>
            <p:grpSpPr>
              <a:xfrm>
                <a:off x="6143636" y="4429132"/>
                <a:ext cx="2789905" cy="2173549"/>
                <a:chOff x="6143636" y="4429132"/>
                <a:chExt cx="2789905" cy="2173549"/>
              </a:xfrm>
            </p:grpSpPr>
            <p:sp>
              <p:nvSpPr>
                <p:cNvPr id="7" name="Прямоугольник 6"/>
                <p:cNvSpPr/>
                <p:nvPr/>
              </p:nvSpPr>
              <p:spPr>
                <a:xfrm>
                  <a:off x="6143636" y="4429132"/>
                  <a:ext cx="2789905" cy="2173549"/>
                </a:xfrm>
                <a:prstGeom prst="rect">
                  <a:avLst/>
                </a:prstGeom>
                <a:solidFill>
                  <a:schemeClr val="tx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38" name="Группа 37"/>
                <p:cNvGrpSpPr/>
                <p:nvPr/>
              </p:nvGrpSpPr>
              <p:grpSpPr>
                <a:xfrm>
                  <a:off x="6286512" y="4429132"/>
                  <a:ext cx="2392624" cy="1971668"/>
                  <a:chOff x="500034" y="1928802"/>
                  <a:chExt cx="2392624" cy="1971668"/>
                </a:xfrm>
              </p:grpSpPr>
              <p:cxnSp>
                <p:nvCxnSpPr>
                  <p:cNvPr id="39" name="Прямая со стрелкой 38"/>
                  <p:cNvCxnSpPr/>
                  <p:nvPr/>
                </p:nvCxnSpPr>
                <p:spPr>
                  <a:xfrm>
                    <a:off x="500034" y="2786058"/>
                    <a:ext cx="2357454" cy="1588"/>
                  </a:xfrm>
                  <a:prstGeom prst="straightConnector1">
                    <a:avLst/>
                  </a:prstGeom>
                  <a:ln w="28575">
                    <a:solidFill>
                      <a:schemeClr val="bg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Прямая со стрелкой 39"/>
                  <p:cNvCxnSpPr/>
                  <p:nvPr/>
                </p:nvCxnSpPr>
                <p:spPr>
                  <a:xfrm rot="16200000" flipV="1">
                    <a:off x="742739" y="2971981"/>
                    <a:ext cx="1828792" cy="28185"/>
                  </a:xfrm>
                  <a:prstGeom prst="straightConnector1">
                    <a:avLst/>
                  </a:prstGeom>
                  <a:ln w="28575">
                    <a:solidFill>
                      <a:schemeClr val="bg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2571736" y="2786058"/>
                    <a:ext cx="32092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000" b="1" dirty="0" err="1" smtClean="0">
                        <a:solidFill>
                          <a:schemeClr val="bg1"/>
                        </a:solidFill>
                      </a:rPr>
                      <a:t>х</a:t>
                    </a:r>
                    <a:endParaRPr lang="ru-RU" sz="20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1285852" y="1928802"/>
                    <a:ext cx="31611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000" b="1" dirty="0" smtClean="0">
                        <a:solidFill>
                          <a:schemeClr val="bg1"/>
                        </a:solidFill>
                      </a:rPr>
                      <a:t>у</a:t>
                    </a:r>
                    <a:endParaRPr lang="ru-RU" sz="20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50" name="Полилиния 49"/>
                <p:cNvSpPr/>
                <p:nvPr/>
              </p:nvSpPr>
              <p:spPr>
                <a:xfrm>
                  <a:off x="7500958" y="4500570"/>
                  <a:ext cx="760021" cy="700086"/>
                </a:xfrm>
                <a:custGeom>
                  <a:avLst/>
                  <a:gdLst>
                    <a:gd name="connsiteX0" fmla="*/ 0 w 760021"/>
                    <a:gd name="connsiteY0" fmla="*/ 0 h 914400"/>
                    <a:gd name="connsiteX1" fmla="*/ 154379 w 760021"/>
                    <a:gd name="connsiteY1" fmla="*/ 665019 h 914400"/>
                    <a:gd name="connsiteX2" fmla="*/ 760021 w 760021"/>
                    <a:gd name="connsiteY2" fmla="*/ 914400 h 914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0021" h="914400">
                      <a:moveTo>
                        <a:pt x="0" y="0"/>
                      </a:moveTo>
                      <a:cubicBezTo>
                        <a:pt x="13854" y="256309"/>
                        <a:pt x="27709" y="512619"/>
                        <a:pt x="154379" y="665019"/>
                      </a:cubicBezTo>
                      <a:cubicBezTo>
                        <a:pt x="281049" y="817419"/>
                        <a:pt x="760021" y="914400"/>
                        <a:pt x="760021" y="914400"/>
                      </a:cubicBezTo>
                    </a:path>
                  </a:pathLst>
                </a:cu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1" name="Полилиния 50"/>
                <p:cNvSpPr/>
                <p:nvPr/>
              </p:nvSpPr>
              <p:spPr>
                <a:xfrm rot="10800000">
                  <a:off x="6643702" y="5357826"/>
                  <a:ext cx="714380" cy="714380"/>
                </a:xfrm>
                <a:custGeom>
                  <a:avLst/>
                  <a:gdLst>
                    <a:gd name="connsiteX0" fmla="*/ 0 w 760021"/>
                    <a:gd name="connsiteY0" fmla="*/ 0 h 914400"/>
                    <a:gd name="connsiteX1" fmla="*/ 154379 w 760021"/>
                    <a:gd name="connsiteY1" fmla="*/ 665019 h 914400"/>
                    <a:gd name="connsiteX2" fmla="*/ 760021 w 760021"/>
                    <a:gd name="connsiteY2" fmla="*/ 914400 h 914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0021" h="914400">
                      <a:moveTo>
                        <a:pt x="0" y="0"/>
                      </a:moveTo>
                      <a:cubicBezTo>
                        <a:pt x="13854" y="256309"/>
                        <a:pt x="27709" y="512619"/>
                        <a:pt x="154379" y="665019"/>
                      </a:cubicBezTo>
                      <a:cubicBezTo>
                        <a:pt x="281049" y="817419"/>
                        <a:pt x="760021" y="914400"/>
                        <a:pt x="760021" y="914400"/>
                      </a:cubicBezTo>
                    </a:path>
                  </a:pathLst>
                </a:cu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6215074" y="4500570"/>
                  <a:ext cx="47160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solidFill>
                        <a:schemeClr val="bg1"/>
                      </a:solidFill>
                    </a:rPr>
                    <a:t>6)</a:t>
                  </a:r>
                  <a:endParaRPr lang="ru-RU" sz="2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8" name="Группа 77"/>
              <p:cNvGrpSpPr/>
              <p:nvPr/>
            </p:nvGrpSpPr>
            <p:grpSpPr>
              <a:xfrm>
                <a:off x="142844" y="2054431"/>
                <a:ext cx="8786874" cy="4568134"/>
                <a:chOff x="142844" y="2054431"/>
                <a:chExt cx="8786874" cy="4568134"/>
              </a:xfrm>
            </p:grpSpPr>
            <p:sp>
              <p:nvSpPr>
                <p:cNvPr id="3" name="Прямоугольник 2"/>
                <p:cNvSpPr/>
                <p:nvPr/>
              </p:nvSpPr>
              <p:spPr>
                <a:xfrm>
                  <a:off x="3143240" y="4454363"/>
                  <a:ext cx="2857520" cy="2168202"/>
                </a:xfrm>
                <a:prstGeom prst="rect">
                  <a:avLst/>
                </a:prstGeom>
                <a:solidFill>
                  <a:schemeClr val="tx1"/>
                </a:solidFill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33" name="Группа 32"/>
                <p:cNvGrpSpPr/>
                <p:nvPr/>
              </p:nvGrpSpPr>
              <p:grpSpPr>
                <a:xfrm>
                  <a:off x="3357554" y="4500570"/>
                  <a:ext cx="2392624" cy="1816254"/>
                  <a:chOff x="500034" y="1500174"/>
                  <a:chExt cx="2392624" cy="1816254"/>
                </a:xfrm>
              </p:grpSpPr>
              <p:cxnSp>
                <p:nvCxnSpPr>
                  <p:cNvPr id="34" name="Прямая со стрелкой 33"/>
                  <p:cNvCxnSpPr/>
                  <p:nvPr/>
                </p:nvCxnSpPr>
                <p:spPr>
                  <a:xfrm>
                    <a:off x="500034" y="3000372"/>
                    <a:ext cx="2357454" cy="1588"/>
                  </a:xfrm>
                  <a:prstGeom prst="straightConnector1">
                    <a:avLst/>
                  </a:prstGeom>
                  <a:ln w="28575">
                    <a:solidFill>
                      <a:schemeClr val="bg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Прямая со стрелкой 34"/>
                  <p:cNvCxnSpPr/>
                  <p:nvPr/>
                </p:nvCxnSpPr>
                <p:spPr>
                  <a:xfrm rot="5400000" flipH="1" flipV="1">
                    <a:off x="805289" y="2458378"/>
                    <a:ext cx="1714512" cy="1588"/>
                  </a:xfrm>
                  <a:prstGeom prst="straightConnector1">
                    <a:avLst/>
                  </a:prstGeom>
                  <a:ln w="28575">
                    <a:solidFill>
                      <a:schemeClr val="bg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2571736" y="2571744"/>
                    <a:ext cx="32092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000" b="1" dirty="0" err="1" smtClean="0">
                        <a:solidFill>
                          <a:schemeClr val="bg1"/>
                        </a:solidFill>
                      </a:rPr>
                      <a:t>х</a:t>
                    </a:r>
                    <a:endParaRPr lang="ru-RU" sz="20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1285852" y="1500174"/>
                    <a:ext cx="31611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000" b="1" dirty="0" smtClean="0">
                        <a:solidFill>
                          <a:schemeClr val="bg1"/>
                        </a:solidFill>
                      </a:rPr>
                      <a:t>у</a:t>
                    </a:r>
                    <a:endParaRPr lang="ru-RU" sz="20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49" name="Полилиния 48"/>
                <p:cNvSpPr/>
                <p:nvPr/>
              </p:nvSpPr>
              <p:spPr>
                <a:xfrm>
                  <a:off x="4000496" y="4786322"/>
                  <a:ext cx="1092530" cy="1045028"/>
                </a:xfrm>
                <a:custGeom>
                  <a:avLst/>
                  <a:gdLst>
                    <a:gd name="connsiteX0" fmla="*/ 0 w 1092530"/>
                    <a:gd name="connsiteY0" fmla="*/ 0 h 1045028"/>
                    <a:gd name="connsiteX1" fmla="*/ 403761 w 1092530"/>
                    <a:gd name="connsiteY1" fmla="*/ 783771 h 1045028"/>
                    <a:gd name="connsiteX2" fmla="*/ 1092530 w 1092530"/>
                    <a:gd name="connsiteY2" fmla="*/ 1045028 h 104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92530" h="1045028">
                      <a:moveTo>
                        <a:pt x="0" y="0"/>
                      </a:moveTo>
                      <a:cubicBezTo>
                        <a:pt x="110836" y="304800"/>
                        <a:pt x="221673" y="609600"/>
                        <a:pt x="403761" y="783771"/>
                      </a:cubicBezTo>
                      <a:cubicBezTo>
                        <a:pt x="585849" y="957942"/>
                        <a:pt x="839189" y="1001485"/>
                        <a:pt x="1092530" y="1045028"/>
                      </a:cubicBezTo>
                    </a:path>
                  </a:pathLst>
                </a:cu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77" name="Группа 76"/>
                <p:cNvGrpSpPr/>
                <p:nvPr/>
              </p:nvGrpSpPr>
              <p:grpSpPr>
                <a:xfrm>
                  <a:off x="142844" y="2054431"/>
                  <a:ext cx="8786874" cy="4546995"/>
                  <a:chOff x="142844" y="2054431"/>
                  <a:chExt cx="8786874" cy="4546995"/>
                </a:xfrm>
              </p:grpSpPr>
              <p:sp>
                <p:nvSpPr>
                  <p:cNvPr id="4" name="Прямоугольник 3"/>
                  <p:cNvSpPr/>
                  <p:nvPr/>
                </p:nvSpPr>
                <p:spPr>
                  <a:xfrm>
                    <a:off x="142844" y="4429132"/>
                    <a:ext cx="2886666" cy="2172294"/>
                  </a:xfrm>
                  <a:prstGeom prst="rect">
                    <a:avLst/>
                  </a:prstGeom>
                  <a:solidFill>
                    <a:schemeClr val="tx1"/>
                  </a:solidFill>
                  <a:ln w="3810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8" name="Группа 27"/>
                  <p:cNvGrpSpPr/>
                  <p:nvPr/>
                </p:nvGrpSpPr>
                <p:grpSpPr>
                  <a:xfrm>
                    <a:off x="428596" y="4500570"/>
                    <a:ext cx="2392624" cy="1816254"/>
                    <a:chOff x="500034" y="1500174"/>
                    <a:chExt cx="2392624" cy="1816254"/>
                  </a:xfrm>
                </p:grpSpPr>
                <p:cxnSp>
                  <p:nvCxnSpPr>
                    <p:cNvPr id="29" name="Прямая со стрелкой 28"/>
                    <p:cNvCxnSpPr/>
                    <p:nvPr/>
                  </p:nvCxnSpPr>
                  <p:spPr>
                    <a:xfrm>
                      <a:off x="500034" y="3000372"/>
                      <a:ext cx="2357454" cy="1588"/>
                    </a:xfrm>
                    <a:prstGeom prst="straightConnector1">
                      <a:avLst/>
                    </a:prstGeom>
                    <a:ln w="28575">
                      <a:solidFill>
                        <a:schemeClr val="bg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Прямая со стрелкой 29"/>
                    <p:cNvCxnSpPr/>
                    <p:nvPr/>
                  </p:nvCxnSpPr>
                  <p:spPr>
                    <a:xfrm rot="5400000" flipH="1" flipV="1">
                      <a:off x="805289" y="2458378"/>
                      <a:ext cx="1714512" cy="1588"/>
                    </a:xfrm>
                    <a:prstGeom prst="straightConnector1">
                      <a:avLst/>
                    </a:prstGeom>
                    <a:ln w="28575">
                      <a:solidFill>
                        <a:schemeClr val="bg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" name="TextBox 30"/>
                    <p:cNvSpPr txBox="1"/>
                    <p:nvPr/>
                  </p:nvSpPr>
                  <p:spPr>
                    <a:xfrm>
                      <a:off x="2571736" y="2571744"/>
                      <a:ext cx="320922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000" b="1" dirty="0" err="1" smtClean="0">
                          <a:solidFill>
                            <a:schemeClr val="bg1"/>
                          </a:solidFill>
                        </a:rPr>
                        <a:t>х</a:t>
                      </a:r>
                      <a:endParaRPr lang="ru-RU" sz="20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1285852" y="1500174"/>
                      <a:ext cx="316112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у</a:t>
                      </a:r>
                      <a:endParaRPr lang="ru-RU" sz="20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>
                    <a:off x="642910" y="5357826"/>
                    <a:ext cx="2071702" cy="158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1285852" y="4929198"/>
                    <a:ext cx="34977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chemeClr val="bg1"/>
                        </a:solidFill>
                      </a:rPr>
                      <a:t>a</a:t>
                    </a:r>
                    <a:endParaRPr lang="ru-RU" sz="2400" b="1" dirty="0">
                      <a:solidFill>
                        <a:schemeClr val="bg1"/>
                      </a:solidFill>
                    </a:endParaRPr>
                  </a:p>
                </p:txBody>
              </p:sp>
              <p:grpSp>
                <p:nvGrpSpPr>
                  <p:cNvPr id="76" name="Группа 75"/>
                  <p:cNvGrpSpPr/>
                  <p:nvPr/>
                </p:nvGrpSpPr>
                <p:grpSpPr>
                  <a:xfrm>
                    <a:off x="3143240" y="2054431"/>
                    <a:ext cx="5786478" cy="2232375"/>
                    <a:chOff x="3143240" y="2054431"/>
                    <a:chExt cx="5786478" cy="2232375"/>
                  </a:xfrm>
                </p:grpSpPr>
                <p:sp>
                  <p:nvSpPr>
                    <p:cNvPr id="6" name="Прямоугольник 5"/>
                    <p:cNvSpPr/>
                    <p:nvPr/>
                  </p:nvSpPr>
                  <p:spPr>
                    <a:xfrm>
                      <a:off x="6124133" y="2071678"/>
                      <a:ext cx="2805585" cy="2215128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grpSp>
                  <p:nvGrpSpPr>
                    <p:cNvPr id="23" name="Группа 22"/>
                    <p:cNvGrpSpPr/>
                    <p:nvPr/>
                  </p:nvGrpSpPr>
                  <p:grpSpPr>
                    <a:xfrm>
                      <a:off x="6286512" y="2143116"/>
                      <a:ext cx="2392624" cy="1816254"/>
                      <a:chOff x="500034" y="1500174"/>
                      <a:chExt cx="2392624" cy="1816254"/>
                    </a:xfrm>
                  </p:grpSpPr>
                  <p:cxnSp>
                    <p:nvCxnSpPr>
                      <p:cNvPr id="24" name="Прямая со стрелкой 23"/>
                      <p:cNvCxnSpPr/>
                      <p:nvPr/>
                    </p:nvCxnSpPr>
                    <p:spPr>
                      <a:xfrm>
                        <a:off x="500034" y="3000372"/>
                        <a:ext cx="2357454" cy="1588"/>
                      </a:xfrm>
                      <a:prstGeom prst="straightConnector1">
                        <a:avLst/>
                      </a:prstGeom>
                      <a:ln w="28575">
                        <a:solidFill>
                          <a:schemeClr val="bg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5" name="Прямая со стрелкой 24"/>
                      <p:cNvCxnSpPr/>
                      <p:nvPr/>
                    </p:nvCxnSpPr>
                    <p:spPr>
                      <a:xfrm rot="5400000" flipH="1" flipV="1">
                        <a:off x="805289" y="2458378"/>
                        <a:ext cx="1714512" cy="1588"/>
                      </a:xfrm>
                      <a:prstGeom prst="straightConnector1">
                        <a:avLst/>
                      </a:prstGeom>
                      <a:ln w="28575">
                        <a:solidFill>
                          <a:schemeClr val="bg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6" name="TextBox 25"/>
                      <p:cNvSpPr txBox="1"/>
                      <p:nvPr/>
                    </p:nvSpPr>
                    <p:spPr>
                      <a:xfrm>
                        <a:off x="2571736" y="2571744"/>
                        <a:ext cx="320922" cy="4001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000" b="1" dirty="0" err="1" smtClean="0">
                            <a:solidFill>
                              <a:schemeClr val="bg1"/>
                            </a:solidFill>
                          </a:rPr>
                          <a:t>х</a:t>
                        </a:r>
                        <a:endParaRPr lang="ru-RU" sz="2000" b="1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  <p:sp>
                    <p:nvSpPr>
                      <p:cNvPr id="27" name="TextBox 26"/>
                      <p:cNvSpPr txBox="1"/>
                      <p:nvPr/>
                    </p:nvSpPr>
                    <p:spPr>
                      <a:xfrm>
                        <a:off x="1285852" y="1500174"/>
                        <a:ext cx="316112" cy="4001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000" b="1" dirty="0" smtClean="0">
                            <a:solidFill>
                              <a:schemeClr val="bg1"/>
                            </a:solidFill>
                          </a:rPr>
                          <a:t>у</a:t>
                        </a:r>
                        <a:endParaRPr lang="ru-RU" sz="2000" b="1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46" name="Полилиния 45"/>
                    <p:cNvSpPr/>
                    <p:nvPr/>
                  </p:nvSpPr>
                  <p:spPr>
                    <a:xfrm>
                      <a:off x="7143768" y="2643182"/>
                      <a:ext cx="855023" cy="1201387"/>
                    </a:xfrm>
                    <a:custGeom>
                      <a:avLst/>
                      <a:gdLst>
                        <a:gd name="connsiteX0" fmla="*/ 0 w 855023"/>
                        <a:gd name="connsiteY0" fmla="*/ 0 h 1201387"/>
                        <a:gd name="connsiteX1" fmla="*/ 498763 w 855023"/>
                        <a:gd name="connsiteY1" fmla="*/ 1199408 h 1201387"/>
                        <a:gd name="connsiteX2" fmla="*/ 855023 w 855023"/>
                        <a:gd name="connsiteY2" fmla="*/ 11875 h 12013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5023" h="1201387">
                          <a:moveTo>
                            <a:pt x="0" y="0"/>
                          </a:moveTo>
                          <a:cubicBezTo>
                            <a:pt x="178129" y="598714"/>
                            <a:pt x="356259" y="1197429"/>
                            <a:pt x="498763" y="1199408"/>
                          </a:cubicBezTo>
                          <a:cubicBezTo>
                            <a:pt x="641267" y="1201387"/>
                            <a:pt x="748145" y="606631"/>
                            <a:pt x="855023" y="11875"/>
                          </a:cubicBezTo>
                        </a:path>
                      </a:pathLst>
                    </a:cu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grpSp>
                  <p:nvGrpSpPr>
                    <p:cNvPr id="75" name="Группа 74"/>
                    <p:cNvGrpSpPr/>
                    <p:nvPr/>
                  </p:nvGrpSpPr>
                  <p:grpSpPr>
                    <a:xfrm>
                      <a:off x="3143240" y="2054431"/>
                      <a:ext cx="2841924" cy="2224593"/>
                      <a:chOff x="3143240" y="2054431"/>
                      <a:chExt cx="2841924" cy="2224593"/>
                    </a:xfrm>
                  </p:grpSpPr>
                  <p:sp>
                    <p:nvSpPr>
                      <p:cNvPr id="5" name="Прямоугольник 4"/>
                      <p:cNvSpPr/>
                      <p:nvPr/>
                    </p:nvSpPr>
                    <p:spPr>
                      <a:xfrm>
                        <a:off x="3143240" y="2054431"/>
                        <a:ext cx="2841924" cy="222459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solidFill>
                          <a:srgbClr val="7030A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grpSp>
                    <p:nvGrpSpPr>
                      <p:cNvPr id="18" name="Группа 17"/>
                      <p:cNvGrpSpPr/>
                      <p:nvPr/>
                    </p:nvGrpSpPr>
                    <p:grpSpPr>
                      <a:xfrm>
                        <a:off x="3357554" y="2214554"/>
                        <a:ext cx="2392624" cy="1816254"/>
                        <a:chOff x="500034" y="1500174"/>
                        <a:chExt cx="2392624" cy="1816254"/>
                      </a:xfrm>
                    </p:grpSpPr>
                    <p:cxnSp>
                      <p:nvCxnSpPr>
                        <p:cNvPr id="19" name="Прямая со стрелкой 18"/>
                        <p:cNvCxnSpPr/>
                        <p:nvPr/>
                      </p:nvCxnSpPr>
                      <p:spPr>
                        <a:xfrm>
                          <a:off x="500034" y="3000372"/>
                          <a:ext cx="2357454" cy="1588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chemeClr val="bg1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0" name="Прямая со стрелкой 19"/>
                        <p:cNvCxnSpPr/>
                        <p:nvPr/>
                      </p:nvCxnSpPr>
                      <p:spPr>
                        <a:xfrm rot="5400000" flipH="1" flipV="1">
                          <a:off x="805289" y="2458378"/>
                          <a:ext cx="1714512" cy="1588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chemeClr val="bg1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1" name="TextBox 20"/>
                        <p:cNvSpPr txBox="1"/>
                        <p:nvPr/>
                      </p:nvSpPr>
                      <p:spPr>
                        <a:xfrm>
                          <a:off x="2571736" y="2571744"/>
                          <a:ext cx="320922" cy="40011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000" b="1" dirty="0" err="1" smtClean="0">
                              <a:solidFill>
                                <a:schemeClr val="bg1"/>
                              </a:solidFill>
                            </a:rPr>
                            <a:t>х</a:t>
                          </a:r>
                          <a:endParaRPr lang="ru-RU" sz="2000" b="1" dirty="0">
                            <a:solidFill>
                              <a:schemeClr val="bg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2" name="TextBox 21"/>
                        <p:cNvSpPr txBox="1"/>
                        <p:nvPr/>
                      </p:nvSpPr>
                      <p:spPr>
                        <a:xfrm>
                          <a:off x="1285852" y="1500174"/>
                          <a:ext cx="316112" cy="40011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ru-RU" sz="2000" b="1" dirty="0" smtClean="0">
                              <a:solidFill>
                                <a:schemeClr val="bg1"/>
                              </a:solidFill>
                            </a:rPr>
                            <a:t>у</a:t>
                          </a:r>
                          <a:endParaRPr lang="ru-RU" sz="2000" b="1" dirty="0">
                            <a:solidFill>
                              <a:schemeClr val="bg1"/>
                            </a:solidFill>
                          </a:endParaRPr>
                        </a:p>
                      </p:txBody>
                    </p:sp>
                  </p:grpSp>
                  <p:cxnSp>
                    <p:nvCxnSpPr>
                      <p:cNvPr id="44" name="Прямая соединительная линия 43"/>
                      <p:cNvCxnSpPr/>
                      <p:nvPr/>
                    </p:nvCxnSpPr>
                    <p:spPr>
                      <a:xfrm flipV="1">
                        <a:off x="3643306" y="2571744"/>
                        <a:ext cx="1928826" cy="1428760"/>
                      </a:xfrm>
                      <a:prstGeom prst="line">
                        <a:avLst/>
                      </a:prstGeom>
                      <a:ln w="38100">
                        <a:solidFill>
                          <a:srgbClr val="7030A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7" name="TextBox 56"/>
                      <p:cNvSpPr txBox="1"/>
                      <p:nvPr/>
                    </p:nvSpPr>
                    <p:spPr>
                      <a:xfrm>
                        <a:off x="3286116" y="2143116"/>
                        <a:ext cx="452368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400" b="1" dirty="0" smtClean="0">
                            <a:solidFill>
                              <a:schemeClr val="bg1"/>
                            </a:solidFill>
                          </a:rPr>
                          <a:t>2)</a:t>
                        </a:r>
                        <a:endParaRPr lang="ru-RU" sz="2400" b="1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58" name="TextBox 57"/>
                    <p:cNvSpPr txBox="1"/>
                    <p:nvPr/>
                  </p:nvSpPr>
                  <p:spPr>
                    <a:xfrm>
                      <a:off x="6215074" y="2214554"/>
                      <a:ext cx="444352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3)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214282" y="4500570"/>
                    <a:ext cx="465192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dirty="0" smtClean="0">
                        <a:solidFill>
                          <a:schemeClr val="bg1"/>
                        </a:solidFill>
                      </a:rPr>
                      <a:t>4)</a:t>
                    </a:r>
                    <a:endParaRPr lang="ru-RU" sz="24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3214678" y="4500570"/>
                  <a:ext cx="44755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400" b="1" dirty="0" smtClean="0">
                      <a:solidFill>
                        <a:schemeClr val="bg1"/>
                      </a:solidFill>
                    </a:rPr>
                    <a:t>5)</a:t>
                  </a:r>
                  <a:endParaRPr lang="ru-RU" sz="24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54" name="TextBox 53"/>
            <p:cNvSpPr txBox="1"/>
            <p:nvPr/>
          </p:nvSpPr>
          <p:spPr>
            <a:xfrm>
              <a:off x="4214810" y="5429264"/>
              <a:ext cx="2776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chemeClr val="bg1"/>
                  </a:solidFill>
                </a:rPr>
                <a:t>1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7" grpId="0" animBg="1"/>
      <p:bldP spid="7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571472" y="928670"/>
            <a:ext cx="8001056" cy="4153969"/>
            <a:chOff x="571472" y="928670"/>
            <a:chExt cx="8001056" cy="4153969"/>
          </a:xfrm>
        </p:grpSpPr>
        <p:grpSp>
          <p:nvGrpSpPr>
            <p:cNvPr id="33" name="Группа 32"/>
            <p:cNvGrpSpPr/>
            <p:nvPr/>
          </p:nvGrpSpPr>
          <p:grpSpPr>
            <a:xfrm>
              <a:off x="571472" y="928670"/>
              <a:ext cx="8001056" cy="4153969"/>
              <a:chOff x="571472" y="928670"/>
              <a:chExt cx="8001056" cy="4153969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571472" y="928670"/>
                <a:ext cx="8001056" cy="4143404"/>
              </a:xfrm>
              <a:prstGeom prst="rect">
                <a:avLst/>
              </a:prstGeom>
              <a:solidFill>
                <a:schemeClr val="tx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9" name="Прямая соединительная линия 8"/>
              <p:cNvCxnSpPr>
                <a:stCxn id="2" idx="0"/>
                <a:endCxn id="2" idx="2"/>
              </p:cNvCxnSpPr>
              <p:nvPr/>
            </p:nvCxnSpPr>
            <p:spPr>
              <a:xfrm rot="16200000" flipH="1">
                <a:off x="2500298" y="3000372"/>
                <a:ext cx="4143404" cy="15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rot="16200000" flipH="1">
                <a:off x="-281408" y="2995996"/>
                <a:ext cx="4153969" cy="19317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rot="16200000" flipH="1">
                <a:off x="1080084" y="2991826"/>
                <a:ext cx="4142094" cy="1578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rot="16200000" flipH="1">
                <a:off x="5223488" y="2991826"/>
                <a:ext cx="4142094" cy="1578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rot="16200000" flipH="1">
                <a:off x="3866166" y="2991826"/>
                <a:ext cx="4142094" cy="1578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714348" y="1500174"/>
                <a:ext cx="714380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66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071670" y="1571612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6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ru-RU" sz="6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57224" y="3429000"/>
                <a:ext cx="57579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6000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д</a:t>
                </a:r>
                <a:endParaRPr lang="ru-RU" sz="6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571868" y="1428736"/>
                <a:ext cx="50006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6000" dirty="0" smtClean="0">
                    <a:solidFill>
                      <a:schemeClr val="bg1"/>
                    </a:solidFill>
                  </a:rPr>
                  <a:t>3</a:t>
                </a:r>
                <a:endParaRPr lang="ru-RU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929190" y="1428736"/>
                <a:ext cx="593432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6000" dirty="0" smtClean="0">
                    <a:solidFill>
                      <a:schemeClr val="bg1"/>
                    </a:solidFill>
                  </a:rPr>
                  <a:t>4</a:t>
                </a:r>
                <a:endParaRPr lang="ru-RU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357950" y="1357298"/>
                <a:ext cx="550151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6000" dirty="0" smtClean="0">
                    <a:solidFill>
                      <a:schemeClr val="bg1"/>
                    </a:solidFill>
                  </a:rPr>
                  <a:t>5</a:t>
                </a:r>
                <a:endParaRPr lang="ru-RU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572396" y="1428736"/>
                <a:ext cx="60144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6000" dirty="0" smtClean="0">
                    <a:solidFill>
                      <a:schemeClr val="bg1"/>
                    </a:solidFill>
                  </a:rPr>
                  <a:t>6</a:t>
                </a:r>
                <a:endParaRPr lang="ru-RU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071670" y="3429000"/>
                <a:ext cx="55335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6000" dirty="0" smtClean="0">
                    <a:solidFill>
                      <a:schemeClr val="bg1"/>
                    </a:solidFill>
                  </a:rPr>
                  <a:t>а</a:t>
                </a:r>
                <a:endParaRPr lang="ru-RU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500430" y="3500438"/>
                <a:ext cx="609462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6000" dirty="0" smtClean="0">
                    <a:solidFill>
                      <a:schemeClr val="bg1"/>
                    </a:solidFill>
                  </a:rPr>
                  <a:t>б</a:t>
                </a:r>
                <a:endParaRPr lang="ru-RU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929190" y="3357562"/>
                <a:ext cx="55335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6000" dirty="0" smtClean="0">
                    <a:solidFill>
                      <a:schemeClr val="bg1"/>
                    </a:solidFill>
                  </a:rPr>
                  <a:t>е</a:t>
                </a:r>
                <a:endParaRPr lang="ru-RU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357950" y="3357562"/>
                <a:ext cx="566181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6000" dirty="0" smtClean="0">
                    <a:solidFill>
                      <a:schemeClr val="bg1"/>
                    </a:solidFill>
                  </a:rPr>
                  <a:t>в</a:t>
                </a:r>
                <a:endParaRPr lang="ru-RU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572396" y="3357562"/>
                <a:ext cx="52610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6000" dirty="0" smtClean="0">
                    <a:solidFill>
                      <a:schemeClr val="bg1"/>
                    </a:solidFill>
                  </a:rPr>
                  <a:t>г</a:t>
                </a:r>
                <a:endParaRPr lang="ru-RU" sz="60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4" name="Прямая соединительная линия 3"/>
            <p:cNvCxnSpPr>
              <a:stCxn id="2" idx="1"/>
              <a:endCxn id="2" idx="3"/>
            </p:cNvCxnSpPr>
            <p:nvPr/>
          </p:nvCxnSpPr>
          <p:spPr>
            <a:xfrm rot="10800000" flipH="1">
              <a:off x="571472" y="3000372"/>
              <a:ext cx="8001056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184731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285728"/>
            <a:ext cx="4356962" cy="70788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Решить уравнения: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7818" y="291390"/>
            <a:ext cx="2402068" cy="70788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Проверка: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57818" y="1215112"/>
            <a:ext cx="1798890" cy="70788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x = 3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57818" y="2083000"/>
            <a:ext cx="2369559" cy="70788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2) x = 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2/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47186" y="3003548"/>
            <a:ext cx="3200043" cy="70788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Корней нет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04876" y="5738889"/>
            <a:ext cx="1048685" cy="83099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5393025" y="3927395"/>
            <a:ext cx="1447365" cy="781050"/>
            <a:chOff x="5276849" y="4803626"/>
            <a:chExt cx="1447365" cy="781050"/>
          </a:xfrm>
        </p:grpSpPr>
        <p:sp>
          <p:nvSpPr>
            <p:cNvPr id="21" name="TextBox 20"/>
            <p:cNvSpPr txBox="1"/>
            <p:nvPr/>
          </p:nvSpPr>
          <p:spPr>
            <a:xfrm>
              <a:off x="5276849" y="4805363"/>
              <a:ext cx="654346" cy="769441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4400" dirty="0" smtClean="0">
                  <a:latin typeface="Times New Roman" pitchFamily="18" charset="0"/>
                  <a:cs typeface="Times New Roman" pitchFamily="18" charset="0"/>
                </a:rPr>
                <a:t>4)</a:t>
              </a:r>
              <a:endParaRPr lang="ru-RU" sz="44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073" name="Picture 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57464" y="4803626"/>
              <a:ext cx="666750" cy="781050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</p:grpSp>
      <p:grpSp>
        <p:nvGrpSpPr>
          <p:cNvPr id="27" name="Группа 26"/>
          <p:cNvGrpSpPr/>
          <p:nvPr/>
        </p:nvGrpSpPr>
        <p:grpSpPr>
          <a:xfrm>
            <a:off x="636430" y="1000108"/>
            <a:ext cx="3132657" cy="5548404"/>
            <a:chOff x="636430" y="1000108"/>
            <a:chExt cx="3132657" cy="5548404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642910" y="1000108"/>
              <a:ext cx="2383986" cy="912317"/>
              <a:chOff x="571472" y="1357298"/>
              <a:chExt cx="2383986" cy="912317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571472" y="1500174"/>
                <a:ext cx="2383986" cy="769441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ru-RU" sz="4400" dirty="0" smtClean="0">
                    <a:latin typeface="Times New Roman" pitchFamily="18" charset="0"/>
                    <a:cs typeface="Times New Roman" pitchFamily="18" charset="0"/>
                  </a:rPr>
                  <a:t>1) 3  = 27</a:t>
                </a:r>
                <a:endParaRPr lang="ru-RU" sz="4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428728" y="1357298"/>
                <a:ext cx="36420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ru-RU" sz="28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642910" y="2143116"/>
              <a:ext cx="3126177" cy="769441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2) 3</a:t>
              </a:r>
              <a:r>
                <a:rPr lang="en-US" sz="4400" dirty="0" smtClean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4400" dirty="0" smtClean="0"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44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4400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44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44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642910" y="3000372"/>
              <a:ext cx="2985113" cy="840879"/>
              <a:chOff x="2714612" y="3857628"/>
              <a:chExt cx="2985113" cy="840879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714612" y="3929066"/>
                <a:ext cx="2985113" cy="769441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44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sz="4400" smtClean="0">
                    <a:latin typeface="Times New Roman" pitchFamily="18" charset="0"/>
                    <a:cs typeface="Times New Roman" pitchFamily="18" charset="0"/>
                  </a:rPr>
                  <a:t>) 3</a:t>
                </a:r>
                <a:r>
                  <a:rPr lang="en-US" sz="4400" b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440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44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ru-RU" sz="4400" dirty="0" smtClean="0">
                    <a:latin typeface="Times New Roman" pitchFamily="18" charset="0"/>
                    <a:cs typeface="Times New Roman" pitchFamily="18" charset="0"/>
                  </a:rPr>
                  <a:t> 9 </a:t>
                </a:r>
                <a:r>
                  <a:rPr lang="en-US" sz="44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ru-RU" sz="4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44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4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571868" y="3857628"/>
                <a:ext cx="36420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ru-RU" sz="28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>
              <a:off x="636430" y="5715016"/>
              <a:ext cx="2383986" cy="833496"/>
              <a:chOff x="3071802" y="4793705"/>
              <a:chExt cx="2383986" cy="833496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3071802" y="4857760"/>
                <a:ext cx="2383986" cy="769441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ru-RU" sz="4400" dirty="0" smtClean="0">
                    <a:latin typeface="Times New Roman" pitchFamily="18" charset="0"/>
                    <a:cs typeface="Times New Roman" pitchFamily="18" charset="0"/>
                  </a:rPr>
                  <a:t>6</a:t>
                </a:r>
                <a:r>
                  <a:rPr lang="en-US" sz="4400" dirty="0" smtClean="0">
                    <a:latin typeface="Times New Roman" pitchFamily="18" charset="0"/>
                    <a:cs typeface="Times New Roman" pitchFamily="18" charset="0"/>
                  </a:rPr>
                  <a:t>) 3   = 6 </a:t>
                </a:r>
                <a:endParaRPr lang="ru-RU" sz="4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006976" y="4793705"/>
                <a:ext cx="36420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ru-RU" sz="28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642910" y="4000504"/>
              <a:ext cx="2190023" cy="769441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4) </a:t>
              </a:r>
              <a:r>
                <a:rPr lang="en-US" sz="4400" dirty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4400" dirty="0" smtClean="0">
                  <a:latin typeface="Times New Roman" pitchFamily="18" charset="0"/>
                  <a:cs typeface="Times New Roman" pitchFamily="18" charset="0"/>
                </a:rPr>
                <a:t>⁵ = 5</a:t>
              </a:r>
              <a:endParaRPr lang="ru-RU" sz="4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1576" y="4907253"/>
              <a:ext cx="2882520" cy="769441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5) </a:t>
              </a:r>
              <a:r>
                <a:rPr lang="en-US" sz="4400" dirty="0" smtClean="0">
                  <a:latin typeface="Times New Roman" pitchFamily="18" charset="0"/>
                  <a:cs typeface="Times New Roman" pitchFamily="18" charset="0"/>
                </a:rPr>
                <a:t>x² - 4 = 0</a:t>
              </a:r>
              <a:endParaRPr lang="ru-RU" sz="4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376749" y="4817540"/>
            <a:ext cx="2916183" cy="76944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5) x₁‚₂=  </a:t>
            </a:r>
            <a:r>
              <a:rPr lang="en-US" sz="4400" dirty="0" smtClean="0">
                <a:latin typeface="Adobe Caslon Pro"/>
                <a:cs typeface="Times New Roman" pitchFamily="18" charset="0"/>
              </a:rPr>
              <a:t>±2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/>
          <p:cNvGrpSpPr/>
          <p:nvPr/>
        </p:nvGrpSpPr>
        <p:grpSpPr>
          <a:xfrm>
            <a:off x="4429124" y="2500306"/>
            <a:ext cx="4572032" cy="4143404"/>
            <a:chOff x="4429124" y="2500306"/>
            <a:chExt cx="4572032" cy="4143404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4429124" y="2500306"/>
              <a:ext cx="4572032" cy="4143404"/>
              <a:chOff x="4429124" y="2500306"/>
              <a:chExt cx="4572032" cy="4143404"/>
            </a:xfrm>
          </p:grpSpPr>
          <p:pic>
            <p:nvPicPr>
              <p:cNvPr id="6" name="Рисунок 5" descr="Сетка.bmp"/>
              <p:cNvPicPr/>
              <p:nvPr/>
            </p:nvPicPr>
            <p:blipFill>
              <a:blip r:embed="rId2" cstate="print">
                <a:lum bright="70000"/>
              </a:blip>
              <a:stretch>
                <a:fillRect/>
              </a:stretch>
            </p:blipFill>
            <p:spPr>
              <a:xfrm>
                <a:off x="4429124" y="2571744"/>
                <a:ext cx="4572032" cy="4071966"/>
              </a:xfrm>
              <a:prstGeom prst="rect">
                <a:avLst/>
              </a:prstGeom>
            </p:spPr>
          </p:pic>
          <p:cxnSp>
            <p:nvCxnSpPr>
              <p:cNvPr id="10" name="Прямая со стрелкой 9"/>
              <p:cNvCxnSpPr>
                <a:endCxn id="6" idx="0"/>
              </p:cNvCxnSpPr>
              <p:nvPr/>
            </p:nvCxnSpPr>
            <p:spPr>
              <a:xfrm rot="5400000" flipH="1" flipV="1">
                <a:off x="4786314" y="4500570"/>
                <a:ext cx="3857652" cy="1588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8572528" y="6000768"/>
                <a:ext cx="38985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ru-RU" sz="32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286512" y="2500306"/>
                <a:ext cx="38985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ru-RU" sz="32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786578" y="5715016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429388" y="542926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8" name="Прямая со стрелкой 7"/>
              <p:cNvCxnSpPr/>
              <p:nvPr/>
            </p:nvCxnSpPr>
            <p:spPr>
              <a:xfrm>
                <a:off x="4451556" y="6074229"/>
                <a:ext cx="4357718" cy="1588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/>
            <p:cNvSpPr txBox="1"/>
            <p:nvPr/>
          </p:nvSpPr>
          <p:spPr>
            <a:xfrm>
              <a:off x="6786578" y="5643578"/>
              <a:ext cx="2968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</a:rPr>
                <a:t>1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285720" y="0"/>
            <a:ext cx="8416791" cy="850738"/>
            <a:chOff x="285720" y="-13095"/>
            <a:chExt cx="8416791" cy="928723"/>
          </a:xfrm>
        </p:grpSpPr>
        <p:sp>
          <p:nvSpPr>
            <p:cNvPr id="2" name="TextBox 1"/>
            <p:cNvSpPr txBox="1"/>
            <p:nvPr/>
          </p:nvSpPr>
          <p:spPr>
            <a:xfrm>
              <a:off x="285720" y="142852"/>
              <a:ext cx="8416791" cy="7727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Times New Roman" pitchFamily="18" charset="0"/>
                  <a:cs typeface="Times New Roman" pitchFamily="18" charset="0"/>
                </a:rPr>
                <a:t>Рассмотрим подробнее уравнение </a:t>
              </a:r>
              <a:r>
                <a:rPr lang="en-US" sz="4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  = 6</a:t>
              </a:r>
              <a:r>
                <a:rPr lang="ru-RU" sz="36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3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286644" y="-13095"/>
              <a:ext cx="364202" cy="571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14282" y="1000108"/>
            <a:ext cx="8410316" cy="1200329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исследования его возможных корней,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оспользуемся графическим способом.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251520" y="2276872"/>
            <a:ext cx="7149405" cy="3709595"/>
            <a:chOff x="251520" y="2348310"/>
            <a:chExt cx="7149405" cy="3709595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251520" y="2348310"/>
              <a:ext cx="3923446" cy="718339"/>
              <a:chOff x="680148" y="2562624"/>
              <a:chExt cx="3923446" cy="718339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80148" y="2634632"/>
                <a:ext cx="3923446" cy="646331"/>
              </a:xfrm>
              <a:prstGeom prst="rect">
                <a:avLst/>
              </a:prstGeom>
              <a:ln>
                <a:solidFill>
                  <a:srgbClr val="7030A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3600" b="1" dirty="0" smtClean="0">
                    <a:latin typeface="Times New Roman" pitchFamily="18" charset="0"/>
                    <a:cs typeface="Times New Roman" pitchFamily="18" charset="0"/>
                  </a:rPr>
                  <a:t>y = 3</a:t>
                </a:r>
                <a:r>
                  <a:rPr lang="en-US" sz="36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ru-RU" sz="3600" b="1" dirty="0" smtClean="0">
                    <a:latin typeface="Times New Roman" pitchFamily="18" charset="0"/>
                    <a:cs typeface="Times New Roman" pitchFamily="18" charset="0"/>
                  </a:rPr>
                  <a:t>   </a:t>
                </a:r>
                <a:r>
                  <a:rPr lang="ru-RU" sz="3600" dirty="0" smtClean="0">
                    <a:latin typeface="Times New Roman" pitchFamily="18" charset="0"/>
                    <a:cs typeface="Times New Roman" pitchFamily="18" charset="0"/>
                  </a:rPr>
                  <a:t>экспонента</a:t>
                </a:r>
                <a:endParaRPr lang="ru-RU" sz="3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88260" y="2562624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ru-RU" sz="24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3" name="Полилиния 22"/>
            <p:cNvSpPr/>
            <p:nvPr/>
          </p:nvSpPr>
          <p:spPr>
            <a:xfrm>
              <a:off x="6391271" y="3595688"/>
              <a:ext cx="1009654" cy="2462217"/>
            </a:xfrm>
            <a:custGeom>
              <a:avLst/>
              <a:gdLst>
                <a:gd name="connsiteX0" fmla="*/ 0 w 1197429"/>
                <a:gd name="connsiteY0" fmla="*/ 2525486 h 2525486"/>
                <a:gd name="connsiteX1" fmla="*/ 370115 w 1197429"/>
                <a:gd name="connsiteY1" fmla="*/ 2318657 h 2525486"/>
                <a:gd name="connsiteX2" fmla="*/ 620486 w 1197429"/>
                <a:gd name="connsiteY2" fmla="*/ 1785257 h 2525486"/>
                <a:gd name="connsiteX3" fmla="*/ 1197429 w 1197429"/>
                <a:gd name="connsiteY3" fmla="*/ 0 h 252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7429" h="2525486">
                  <a:moveTo>
                    <a:pt x="0" y="2525486"/>
                  </a:moveTo>
                  <a:cubicBezTo>
                    <a:pt x="133350" y="2483757"/>
                    <a:pt x="266701" y="2442029"/>
                    <a:pt x="370115" y="2318657"/>
                  </a:cubicBezTo>
                  <a:cubicBezTo>
                    <a:pt x="473529" y="2195286"/>
                    <a:pt x="482600" y="2171700"/>
                    <a:pt x="620486" y="1785257"/>
                  </a:cubicBezTo>
                  <a:cubicBezTo>
                    <a:pt x="758372" y="1398814"/>
                    <a:pt x="977900" y="699407"/>
                    <a:pt x="1197429" y="0"/>
                  </a:cubicBezTo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142844" y="3143248"/>
            <a:ext cx="8358246" cy="1369464"/>
            <a:chOff x="142844" y="3143248"/>
            <a:chExt cx="8358246" cy="1369464"/>
          </a:xfrm>
        </p:grpSpPr>
        <p:grpSp>
          <p:nvGrpSpPr>
            <p:cNvPr id="27" name="Группа 26"/>
            <p:cNvGrpSpPr/>
            <p:nvPr/>
          </p:nvGrpSpPr>
          <p:grpSpPr>
            <a:xfrm>
              <a:off x="142844" y="3143248"/>
              <a:ext cx="8358246" cy="1320129"/>
              <a:chOff x="142844" y="3143248"/>
              <a:chExt cx="8358246" cy="1320129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142844" y="3143248"/>
                <a:ext cx="4143404" cy="1138773"/>
              </a:xfrm>
              <a:prstGeom prst="rect">
                <a:avLst/>
              </a:prstGeom>
              <a:ln>
                <a:solidFill>
                  <a:srgbClr val="7030A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n-US" sz="3600" b="1" dirty="0" smtClean="0">
                    <a:latin typeface="Times New Roman" pitchFamily="18" charset="0"/>
                    <a:cs typeface="Times New Roman" pitchFamily="18" charset="0"/>
                  </a:rPr>
                  <a:t> = 6 </a:t>
                </a:r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горизонтальная</a:t>
                </a:r>
              </a:p>
              <a:p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         прямая</a:t>
                </a:r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4714876" y="4461789"/>
                <a:ext cx="3786214" cy="1588"/>
              </a:xfrm>
              <a:prstGeom prst="line">
                <a:avLst/>
              </a:prstGeom>
              <a:ln w="571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6357950" y="4143380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</a:rPr>
                <a:t>6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14348" y="4402591"/>
            <a:ext cx="6748530" cy="2264273"/>
            <a:chOff x="714348" y="4402591"/>
            <a:chExt cx="6748530" cy="2264273"/>
          </a:xfrm>
        </p:grpSpPr>
        <p:grpSp>
          <p:nvGrpSpPr>
            <p:cNvPr id="29" name="Группа 28"/>
            <p:cNvGrpSpPr/>
            <p:nvPr/>
          </p:nvGrpSpPr>
          <p:grpSpPr>
            <a:xfrm>
              <a:off x="7000892" y="4402591"/>
              <a:ext cx="461986" cy="2264273"/>
              <a:chOff x="7000892" y="4402591"/>
              <a:chExt cx="461986" cy="2264273"/>
            </a:xfrm>
          </p:grpSpPr>
          <p:grpSp>
            <p:nvGrpSpPr>
              <p:cNvPr id="35" name="Группа 34"/>
              <p:cNvGrpSpPr/>
              <p:nvPr/>
            </p:nvGrpSpPr>
            <p:grpSpPr>
              <a:xfrm>
                <a:off x="7091362" y="4402591"/>
                <a:ext cx="123844" cy="1682525"/>
                <a:chOff x="7091362" y="4402591"/>
                <a:chExt cx="123844" cy="1682525"/>
              </a:xfrm>
            </p:grpSpPr>
            <p:sp>
              <p:nvSpPr>
                <p:cNvPr id="28" name="Овал 27"/>
                <p:cNvSpPr/>
                <p:nvPr/>
              </p:nvSpPr>
              <p:spPr>
                <a:xfrm>
                  <a:off x="7091362" y="4402591"/>
                  <a:ext cx="123844" cy="97979"/>
                </a:xfrm>
                <a:prstGeom prst="ellips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cxnSp>
              <p:nvCxnSpPr>
                <p:cNvPr id="30" name="Прямая соединительная линия 29"/>
                <p:cNvCxnSpPr>
                  <a:stCxn id="28" idx="4"/>
                </p:cNvCxnSpPr>
                <p:nvPr/>
              </p:nvCxnSpPr>
              <p:spPr>
                <a:xfrm rot="16200000" flipH="1">
                  <a:off x="6365770" y="5288083"/>
                  <a:ext cx="1584547" cy="9519"/>
                </a:xfrm>
                <a:prstGeom prst="line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TextBox 35"/>
              <p:cNvSpPr txBox="1"/>
              <p:nvPr/>
            </p:nvSpPr>
            <p:spPr>
              <a:xfrm>
                <a:off x="7000892" y="6143644"/>
                <a:ext cx="461986" cy="523220"/>
              </a:xfrm>
              <a:prstGeom prst="rect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Adobe Caslon Pro"/>
                    <a:cs typeface="Times New Roman" pitchFamily="18" charset="0"/>
                  </a:rPr>
                  <a:t>x₁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714348" y="4429132"/>
              <a:ext cx="2571666" cy="1200329"/>
            </a:xfrm>
            <a:prstGeom prst="rect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Times New Roman" pitchFamily="18" charset="0"/>
                  <a:cs typeface="Times New Roman" pitchFamily="18" charset="0"/>
                </a:rPr>
                <a:t>Получили</a:t>
              </a:r>
            </a:p>
            <a:p>
              <a:r>
                <a:rPr lang="ru-RU" sz="3600" dirty="0" smtClean="0">
                  <a:latin typeface="Times New Roman" pitchFamily="18" charset="0"/>
                  <a:cs typeface="Times New Roman" pitchFamily="18" charset="0"/>
                </a:rPr>
                <a:t>один корень</a:t>
              </a:r>
              <a:endParaRPr lang="ru-RU" sz="3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14348" y="5786454"/>
            <a:ext cx="2643206" cy="769441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Ответ:  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429684" cy="3477875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Решая последнее уравнение,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мы столкнулись с проблемой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записи полученного ответа.</a:t>
            </a:r>
          </a:p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Прежних знаний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для этого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явно недостаточно.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857356" y="4000504"/>
            <a:ext cx="5756063" cy="2123658"/>
            <a:chOff x="1857356" y="4000504"/>
            <a:chExt cx="5756063" cy="2123658"/>
          </a:xfrm>
        </p:grpSpPr>
        <p:sp>
          <p:nvSpPr>
            <p:cNvPr id="3" name="TextBox 2"/>
            <p:cNvSpPr txBox="1"/>
            <p:nvPr/>
          </p:nvSpPr>
          <p:spPr>
            <a:xfrm>
              <a:off x="1857356" y="4000504"/>
              <a:ext cx="5756063" cy="2123658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Можно оценить корень</a:t>
              </a:r>
            </a:p>
            <a:p>
              <a:pPr algn="ctr"/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1&lt;</a:t>
              </a:r>
              <a:r>
                <a:rPr lang="en-US" sz="4400" dirty="0" smtClean="0">
                  <a:latin typeface="Times New Roman" pitchFamily="18" charset="0"/>
                  <a:cs typeface="Times New Roman" pitchFamily="18" charset="0"/>
                </a:rPr>
                <a:t> x</a:t>
              </a:r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 &lt;</a:t>
              </a:r>
              <a:r>
                <a:rPr lang="en-US" sz="4400" dirty="0" smtClean="0">
                  <a:latin typeface="Times New Roman" pitchFamily="18" charset="0"/>
                  <a:cs typeface="Times New Roman" pitchFamily="18" charset="0"/>
                </a:rPr>
                <a:t> 2,</a:t>
              </a:r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 т.к.</a:t>
              </a:r>
            </a:p>
            <a:p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        3</a:t>
              </a:r>
              <a:r>
                <a:rPr lang="ru-RU" sz="4400" dirty="0" smtClean="0">
                  <a:latin typeface="Calibri"/>
                  <a:cs typeface="Times New Roman" pitchFamily="18" charset="0"/>
                </a:rPr>
                <a:t> </a:t>
              </a:r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&lt; 3  &lt; 9.</a:t>
              </a:r>
              <a:endParaRPr lang="ru-RU" sz="4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143372" y="5286388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42852"/>
            <a:ext cx="7641772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Выводы: </a:t>
            </a:r>
          </a:p>
          <a:p>
            <a:pPr>
              <a:buFont typeface="Arial" pitchFamily="34" charset="0"/>
              <a:buChar char="•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уравнение имеет один корень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корень – число 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показатель </a:t>
            </a:r>
          </a:p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степени числа 3).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3643314"/>
            <a:ext cx="27238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857224" y="3143248"/>
            <a:ext cx="7249164" cy="2043122"/>
            <a:chOff x="857224" y="3143248"/>
            <a:chExt cx="7249164" cy="2043122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857224" y="3143248"/>
              <a:ext cx="7249164" cy="2043122"/>
              <a:chOff x="857224" y="3571876"/>
              <a:chExt cx="7249164" cy="2043122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857224" y="3571876"/>
                <a:ext cx="7249164" cy="200054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ru-RU" sz="4000" dirty="0" smtClean="0">
                    <a:latin typeface="Times New Roman" pitchFamily="18" charset="0"/>
                    <a:cs typeface="Times New Roman" pitchFamily="18" charset="0"/>
                  </a:rPr>
                  <a:t>Такой вывод можно сделать для</a:t>
                </a:r>
              </a:p>
              <a:p>
                <a:r>
                  <a:rPr lang="ru-RU" sz="4000" dirty="0">
                    <a:latin typeface="Times New Roman" pitchFamily="18" charset="0"/>
                    <a:cs typeface="Times New Roman" pitchFamily="18" charset="0"/>
                  </a:rPr>
                  <a:t>л</a:t>
                </a:r>
                <a:r>
                  <a:rPr lang="ru-RU" sz="4000" dirty="0" smtClean="0">
                    <a:latin typeface="Times New Roman" pitchFamily="18" charset="0"/>
                    <a:cs typeface="Times New Roman" pitchFamily="18" charset="0"/>
                  </a:rPr>
                  <a:t>юбого уравнения вида              ,</a:t>
                </a:r>
              </a:p>
              <a:p>
                <a:r>
                  <a:rPr lang="ru-RU" sz="4000" dirty="0" smtClean="0">
                    <a:latin typeface="Times New Roman" pitchFamily="18" charset="0"/>
                    <a:cs typeface="Times New Roman" pitchFamily="18" charset="0"/>
                  </a:rPr>
                  <a:t>где               ,                                 </a:t>
                </a:r>
                <a:r>
                  <a:rPr lang="ru-RU" sz="44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4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286512" y="4286256"/>
                <a:ext cx="1514475" cy="685800"/>
              </a:xfrm>
              <a:prstGeom prst="rect">
                <a:avLst/>
              </a:prstGeom>
              <a:noFill/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643306" y="4929198"/>
                <a:ext cx="4181475" cy="685800"/>
              </a:xfrm>
              <a:prstGeom prst="rect">
                <a:avLst/>
              </a:prstGeom>
              <a:noFill/>
            </p:spPr>
          </p:pic>
        </p:grpSp>
        <p:pic>
          <p:nvPicPr>
            <p:cNvPr id="15365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00232" y="4429132"/>
              <a:ext cx="1409700" cy="752475"/>
            </a:xfrm>
            <a:prstGeom prst="rect">
              <a:avLst/>
            </a:prstGeom>
            <a:noFill/>
          </p:spPr>
        </p:pic>
      </p:grpSp>
      <p:sp>
        <p:nvSpPr>
          <p:cNvPr id="16" name="TextBox 15"/>
          <p:cNvSpPr txBox="1"/>
          <p:nvPr/>
        </p:nvSpPr>
        <p:spPr>
          <a:xfrm>
            <a:off x="214282" y="5286388"/>
            <a:ext cx="8710398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Осталось ответить на вопрос: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чему равен корень такого уравнения?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Таня\клипарт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3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572428" cy="28575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66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n w="50800"/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«Определение </a:t>
            </a:r>
            <a:br>
              <a:rPr lang="ru-RU" sz="6600" dirty="0" smtClean="0">
                <a:ln w="50800"/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n w="50800"/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логарифма числа»</a:t>
            </a:r>
            <a:endParaRPr lang="ru-RU" sz="6600" dirty="0">
              <a:ln w="50800"/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000504"/>
            <a:ext cx="6000792" cy="17145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Простейшие свойства логарифмов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ня\клипарт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70" y="0"/>
            <a:ext cx="9150369" cy="685323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00100" y="500042"/>
            <a:ext cx="6858048" cy="37856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Цели урока:</a:t>
            </a:r>
          </a:p>
          <a:p>
            <a:pPr algn="ctr"/>
            <a:r>
              <a:rPr lang="ru-RU" sz="4800" b="1" dirty="0" smtClean="0"/>
              <a:t>Разобрать понятие </a:t>
            </a:r>
          </a:p>
          <a:p>
            <a:pPr algn="ctr"/>
            <a:r>
              <a:rPr lang="ru-RU" sz="4800" b="1" dirty="0" smtClean="0"/>
              <a:t>логарифма числа</a:t>
            </a:r>
          </a:p>
          <a:p>
            <a:pPr algn="ctr"/>
            <a:r>
              <a:rPr lang="ru-RU" sz="4800" b="1" dirty="0" smtClean="0"/>
              <a:t>и его простейшие свойства.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912</TotalTime>
  <Words>565</Words>
  <Application>Microsoft Office PowerPoint</Application>
  <PresentationFormat>Экран (4:3)</PresentationFormat>
  <Paragraphs>168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      Тема урока: «Определение  логарифма числа»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 логарифма числа</dc:title>
  <dc:creator>Александр</dc:creator>
  <cp:lastModifiedBy>ACER</cp:lastModifiedBy>
  <cp:revision>84</cp:revision>
  <dcterms:created xsi:type="dcterms:W3CDTF">2011-03-22T18:09:46Z</dcterms:created>
  <dcterms:modified xsi:type="dcterms:W3CDTF">2014-04-03T13:39:37Z</dcterms:modified>
</cp:coreProperties>
</file>